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1383625" cy="30275213"/>
  <p:notesSz cx="6858000" cy="9144000"/>
  <p:defaultTextStyle>
    <a:defPPr>
      <a:defRPr lang="nl-NL"/>
    </a:defPPr>
    <a:lvl1pPr algn="l" defTabSz="1482222" rtl="0" eaLnBrk="0" fontAlgn="base" hangingPunct="0">
      <a:spcBef>
        <a:spcPct val="0"/>
      </a:spcBef>
      <a:spcAft>
        <a:spcPct val="0"/>
      </a:spcAft>
      <a:defRPr sz="5866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1482222" indent="-1159073" algn="l" defTabSz="1482222" rtl="0" eaLnBrk="0" fontAlgn="base" hangingPunct="0">
      <a:spcBef>
        <a:spcPct val="0"/>
      </a:spcBef>
      <a:spcAft>
        <a:spcPct val="0"/>
      </a:spcAft>
      <a:defRPr sz="5866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2965565" indent="-2319267" algn="l" defTabSz="1482222" rtl="0" eaLnBrk="0" fontAlgn="base" hangingPunct="0">
      <a:spcBef>
        <a:spcPct val="0"/>
      </a:spcBef>
      <a:spcAft>
        <a:spcPct val="0"/>
      </a:spcAft>
      <a:defRPr sz="5866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4447786" indent="-3478340" algn="l" defTabSz="1482222" rtl="0" eaLnBrk="0" fontAlgn="base" hangingPunct="0">
      <a:spcBef>
        <a:spcPct val="0"/>
      </a:spcBef>
      <a:spcAft>
        <a:spcPct val="0"/>
      </a:spcAft>
      <a:defRPr sz="5866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5931130" indent="-4638534" algn="l" defTabSz="1482222" rtl="0" eaLnBrk="0" fontAlgn="base" hangingPunct="0">
      <a:spcBef>
        <a:spcPct val="0"/>
      </a:spcBef>
      <a:spcAft>
        <a:spcPct val="0"/>
      </a:spcAft>
      <a:defRPr sz="5866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1615745" algn="l" defTabSz="646298" rtl="0" eaLnBrk="1" latinLnBrk="0" hangingPunct="1">
      <a:defRPr sz="5866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1938894" algn="l" defTabSz="646298" rtl="0" eaLnBrk="1" latinLnBrk="0" hangingPunct="1">
      <a:defRPr sz="5866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2262043" algn="l" defTabSz="646298" rtl="0" eaLnBrk="1" latinLnBrk="0" hangingPunct="1">
      <a:defRPr sz="5866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2585192" algn="l" defTabSz="646298" rtl="0" eaLnBrk="1" latinLnBrk="0" hangingPunct="1">
      <a:defRPr sz="5866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6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7D9B"/>
    <a:srgbClr val="224B5D"/>
    <a:srgbClr val="408CAC"/>
    <a:srgbClr val="1D8DB0"/>
    <a:srgbClr val="E2007C"/>
    <a:srgbClr val="A9005D"/>
    <a:srgbClr val="D99423"/>
    <a:srgbClr val="FBAA29"/>
    <a:srgbClr val="B97F1C"/>
    <a:srgbClr val="DBE0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11"/>
    <p:restoredTop sz="94008"/>
  </p:normalViewPr>
  <p:slideViewPr>
    <p:cSldViewPr snapToGrid="0" snapToObjects="1" showGuides="1">
      <p:cViewPr>
        <p:scale>
          <a:sx n="60" d="100"/>
          <a:sy n="60" d="100"/>
        </p:scale>
        <p:origin x="211" y="-6374"/>
      </p:cViewPr>
      <p:guideLst>
        <p:guide orient="horz" pos="9536"/>
        <p:guide pos="673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B9065-056A-AD40-A230-ACB6CF287E95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599AB-8ED5-A440-A018-AD41652D0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46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599AB-8ED5-A440-A018-AD41652D0A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53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1830750" y="10186431"/>
            <a:ext cx="17706153" cy="1851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11138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8"/>
          <p:cNvSpPr>
            <a:spLocks noChangeArrowheads="1"/>
          </p:cNvSpPr>
          <p:nvPr userDrawn="1"/>
        </p:nvSpPr>
        <p:spPr bwMode="auto">
          <a:xfrm>
            <a:off x="3" y="1"/>
            <a:ext cx="21383622" cy="42777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 eaLnBrk="1" hangingPunct="1"/>
            <a:endParaRPr lang="en-US" altLang="nl-NL" sz="1777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Rechthoek 10"/>
          <p:cNvSpPr/>
          <p:nvPr userDrawn="1"/>
        </p:nvSpPr>
        <p:spPr>
          <a:xfrm>
            <a:off x="0" y="1"/>
            <a:ext cx="21383625" cy="20624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48188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nl-NL" sz="4143" dirty="0"/>
          </a:p>
        </p:txBody>
      </p:sp>
      <p:pic>
        <p:nvPicPr>
          <p:cNvPr id="8" name="Afbeelding 7" descr="KULEUVEN_CMYK_LOGO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689" y="1145300"/>
            <a:ext cx="6414751" cy="2291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1830750" y="5041653"/>
            <a:ext cx="17706153" cy="45833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830750" y="10186431"/>
            <a:ext cx="17706153" cy="18513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1481173" rtl="0" eaLnBrk="0" fontAlgn="base" hangingPunct="0">
        <a:spcBef>
          <a:spcPct val="0"/>
        </a:spcBef>
        <a:spcAft>
          <a:spcPct val="0"/>
        </a:spcAft>
        <a:defRPr sz="13420" kern="1200">
          <a:solidFill>
            <a:schemeClr val="tx2"/>
          </a:solidFill>
          <a:latin typeface="Arial"/>
          <a:ea typeface="ＭＳ Ｐゴシック" pitchFamily="-111" charset="-128"/>
          <a:cs typeface="Arial"/>
        </a:defRPr>
      </a:lvl1pPr>
      <a:lvl2pPr algn="l" defTabSz="1481173" rtl="0" eaLnBrk="0" fontAlgn="base" hangingPunct="0">
        <a:spcBef>
          <a:spcPct val="0"/>
        </a:spcBef>
        <a:spcAft>
          <a:spcPct val="0"/>
        </a:spcAft>
        <a:defRPr sz="13420">
          <a:solidFill>
            <a:srgbClr val="158CAF"/>
          </a:solidFill>
          <a:latin typeface="Arial" pitchFamily="-111" charset="0"/>
          <a:ea typeface="ＭＳ Ｐゴシック" pitchFamily="-111" charset="-128"/>
          <a:cs typeface="Arial" panose="020B0604020202020204" pitchFamily="34" charset="0"/>
        </a:defRPr>
      </a:lvl2pPr>
      <a:lvl3pPr algn="l" defTabSz="1481173" rtl="0" eaLnBrk="0" fontAlgn="base" hangingPunct="0">
        <a:spcBef>
          <a:spcPct val="0"/>
        </a:spcBef>
        <a:spcAft>
          <a:spcPct val="0"/>
        </a:spcAft>
        <a:defRPr sz="13420">
          <a:solidFill>
            <a:srgbClr val="158CAF"/>
          </a:solidFill>
          <a:latin typeface="Arial" pitchFamily="-111" charset="0"/>
          <a:ea typeface="ＭＳ Ｐゴシック" pitchFamily="-111" charset="-128"/>
          <a:cs typeface="Arial" panose="020B0604020202020204" pitchFamily="34" charset="0"/>
        </a:defRPr>
      </a:lvl3pPr>
      <a:lvl4pPr algn="l" defTabSz="1481173" rtl="0" eaLnBrk="0" fontAlgn="base" hangingPunct="0">
        <a:spcBef>
          <a:spcPct val="0"/>
        </a:spcBef>
        <a:spcAft>
          <a:spcPct val="0"/>
        </a:spcAft>
        <a:defRPr sz="13420">
          <a:solidFill>
            <a:srgbClr val="158CAF"/>
          </a:solidFill>
          <a:latin typeface="Arial" pitchFamily="-111" charset="0"/>
          <a:ea typeface="ＭＳ Ｐゴシック" pitchFamily="-111" charset="-128"/>
          <a:cs typeface="Arial" panose="020B0604020202020204" pitchFamily="34" charset="0"/>
        </a:defRPr>
      </a:lvl4pPr>
      <a:lvl5pPr algn="l" defTabSz="1481173" rtl="0" eaLnBrk="0" fontAlgn="base" hangingPunct="0">
        <a:spcBef>
          <a:spcPct val="0"/>
        </a:spcBef>
        <a:spcAft>
          <a:spcPct val="0"/>
        </a:spcAft>
        <a:defRPr sz="13420">
          <a:solidFill>
            <a:srgbClr val="158CAF"/>
          </a:solidFill>
          <a:latin typeface="Arial" pitchFamily="-111" charset="0"/>
          <a:ea typeface="ＭＳ Ｐゴシック" pitchFamily="-111" charset="-128"/>
          <a:cs typeface="Arial" panose="020B0604020202020204" pitchFamily="34" charset="0"/>
        </a:defRPr>
      </a:lvl5pPr>
      <a:lvl6pPr marL="322920" algn="l" defTabSz="1481173" rtl="0" fontAlgn="base">
        <a:spcBef>
          <a:spcPct val="0"/>
        </a:spcBef>
        <a:spcAft>
          <a:spcPct val="0"/>
        </a:spcAft>
        <a:defRPr sz="13420">
          <a:solidFill>
            <a:srgbClr val="FFFFFF"/>
          </a:solidFill>
          <a:latin typeface="Arial" pitchFamily="-111" charset="0"/>
          <a:ea typeface="ＭＳ Ｐゴシック" pitchFamily="-111" charset="-128"/>
        </a:defRPr>
      </a:lvl6pPr>
      <a:lvl7pPr marL="645841" algn="l" defTabSz="1481173" rtl="0" fontAlgn="base">
        <a:spcBef>
          <a:spcPct val="0"/>
        </a:spcBef>
        <a:spcAft>
          <a:spcPct val="0"/>
        </a:spcAft>
        <a:defRPr sz="13420">
          <a:solidFill>
            <a:srgbClr val="FFFFFF"/>
          </a:solidFill>
          <a:latin typeface="Arial" pitchFamily="-111" charset="0"/>
          <a:ea typeface="ＭＳ Ｐゴシック" pitchFamily="-111" charset="-128"/>
        </a:defRPr>
      </a:lvl7pPr>
      <a:lvl8pPr marL="968761" algn="l" defTabSz="1481173" rtl="0" fontAlgn="base">
        <a:spcBef>
          <a:spcPct val="0"/>
        </a:spcBef>
        <a:spcAft>
          <a:spcPct val="0"/>
        </a:spcAft>
        <a:defRPr sz="13420">
          <a:solidFill>
            <a:srgbClr val="FFFFFF"/>
          </a:solidFill>
          <a:latin typeface="Arial" pitchFamily="-111" charset="0"/>
          <a:ea typeface="ＭＳ Ｐゴシック" pitchFamily="-111" charset="-128"/>
        </a:defRPr>
      </a:lvl8pPr>
      <a:lvl9pPr marL="1291681" algn="l" defTabSz="1481173" rtl="0" fontAlgn="base">
        <a:spcBef>
          <a:spcPct val="0"/>
        </a:spcBef>
        <a:spcAft>
          <a:spcPct val="0"/>
        </a:spcAft>
        <a:defRPr sz="13420">
          <a:solidFill>
            <a:srgbClr val="FFFFFF"/>
          </a:solidFill>
          <a:latin typeface="Arial" pitchFamily="-111" charset="0"/>
          <a:ea typeface="ＭＳ Ｐゴシック" pitchFamily="-111" charset="-128"/>
        </a:defRPr>
      </a:lvl9pPr>
    </p:titleStyle>
    <p:bodyStyle>
      <a:lvl1pPr marL="1111160" indent="-1111160" algn="l" defTabSz="1481173" rtl="0" eaLnBrk="0" fontAlgn="base" hangingPunct="0">
        <a:spcBef>
          <a:spcPts val="1624"/>
        </a:spcBef>
        <a:spcAft>
          <a:spcPct val="0"/>
        </a:spcAft>
        <a:buFont typeface="Arial" panose="020B0604020202020204" pitchFamily="34" charset="0"/>
        <a:buChar char="•"/>
        <a:defRPr sz="678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1pPr>
      <a:lvl2pPr marL="2407327" indent="-926154" algn="l" defTabSz="1481173" rtl="0" eaLnBrk="0" fontAlgn="base" hangingPunct="0">
        <a:spcBef>
          <a:spcPts val="1624"/>
        </a:spcBef>
        <a:spcAft>
          <a:spcPct val="0"/>
        </a:spcAft>
        <a:buFont typeface="Arial" panose="020B0604020202020204" pitchFamily="34" charset="0"/>
        <a:buChar char="•"/>
        <a:defRPr sz="678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2pPr>
      <a:lvl3pPr marL="3704614" indent="-740026" algn="l" defTabSz="1481173" rtl="0" eaLnBrk="0" fontAlgn="base" hangingPunct="0">
        <a:spcBef>
          <a:spcPts val="1624"/>
        </a:spcBef>
        <a:spcAft>
          <a:spcPct val="0"/>
        </a:spcAft>
        <a:buFont typeface="Arial" panose="020B0604020202020204" pitchFamily="34" charset="0"/>
        <a:buChar char="•"/>
        <a:defRPr sz="678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3pPr>
      <a:lvl4pPr marL="5185787" indent="-740026" algn="l" defTabSz="1481173" rtl="0" eaLnBrk="0" fontAlgn="base" hangingPunct="0">
        <a:spcBef>
          <a:spcPts val="1624"/>
        </a:spcBef>
        <a:spcAft>
          <a:spcPct val="0"/>
        </a:spcAft>
        <a:buFont typeface="Arial" panose="020B0604020202020204" pitchFamily="34" charset="0"/>
        <a:buChar char="•"/>
        <a:defRPr sz="678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4pPr>
      <a:lvl5pPr marL="6668082" indent="-740026" algn="l" defTabSz="1481173" rtl="0" eaLnBrk="0" fontAlgn="base" hangingPunct="0">
        <a:spcBef>
          <a:spcPts val="1624"/>
        </a:spcBef>
        <a:spcAft>
          <a:spcPct val="0"/>
        </a:spcAft>
        <a:buFont typeface="Arial" panose="020B0604020202020204" pitchFamily="34" charset="0"/>
        <a:buChar char="•"/>
        <a:defRPr sz="6780" kern="1200">
          <a:solidFill>
            <a:schemeClr val="tx1"/>
          </a:solidFill>
          <a:latin typeface="Arial"/>
          <a:ea typeface="ＭＳ Ｐゴシック" pitchFamily="-111" charset="-128"/>
          <a:cs typeface="Arial"/>
        </a:defRPr>
      </a:lvl5pPr>
      <a:lvl6pPr marL="8150348" indent="-740940" algn="l" defTabSz="1481882" rtl="0" eaLnBrk="1" latinLnBrk="0" hangingPunct="1">
        <a:spcBef>
          <a:spcPct val="20000"/>
        </a:spcBef>
        <a:buFont typeface="Arial"/>
        <a:buChar char="•"/>
        <a:defRPr sz="6498" kern="1200">
          <a:solidFill>
            <a:schemeClr val="tx1"/>
          </a:solidFill>
          <a:latin typeface="+mn-lt"/>
          <a:ea typeface="+mn-ea"/>
          <a:cs typeface="+mn-cs"/>
        </a:defRPr>
      </a:lvl6pPr>
      <a:lvl7pPr marL="9632230" indent="-740940" algn="l" defTabSz="1481882" rtl="0" eaLnBrk="1" latinLnBrk="0" hangingPunct="1">
        <a:spcBef>
          <a:spcPct val="20000"/>
        </a:spcBef>
        <a:buFont typeface="Arial"/>
        <a:buChar char="•"/>
        <a:defRPr sz="6498" kern="1200">
          <a:solidFill>
            <a:schemeClr val="tx1"/>
          </a:solidFill>
          <a:latin typeface="+mn-lt"/>
          <a:ea typeface="+mn-ea"/>
          <a:cs typeface="+mn-cs"/>
        </a:defRPr>
      </a:lvl7pPr>
      <a:lvl8pPr marL="11114111" indent="-740940" algn="l" defTabSz="1481882" rtl="0" eaLnBrk="1" latinLnBrk="0" hangingPunct="1">
        <a:spcBef>
          <a:spcPct val="20000"/>
        </a:spcBef>
        <a:buFont typeface="Arial"/>
        <a:buChar char="•"/>
        <a:defRPr sz="6498" kern="1200">
          <a:solidFill>
            <a:schemeClr val="tx1"/>
          </a:solidFill>
          <a:latin typeface="+mn-lt"/>
          <a:ea typeface="+mn-ea"/>
          <a:cs typeface="+mn-cs"/>
        </a:defRPr>
      </a:lvl8pPr>
      <a:lvl9pPr marL="12595993" indent="-740940" algn="l" defTabSz="1481882" rtl="0" eaLnBrk="1" latinLnBrk="0" hangingPunct="1">
        <a:spcBef>
          <a:spcPct val="20000"/>
        </a:spcBef>
        <a:buFont typeface="Arial"/>
        <a:buChar char="•"/>
        <a:defRPr sz="64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1481882" rtl="0" eaLnBrk="1" latinLnBrk="0" hangingPunct="1">
        <a:defRPr sz="5862" kern="1200">
          <a:solidFill>
            <a:schemeClr val="tx1"/>
          </a:solidFill>
          <a:latin typeface="+mn-lt"/>
          <a:ea typeface="+mn-ea"/>
          <a:cs typeface="+mn-cs"/>
        </a:defRPr>
      </a:lvl1pPr>
      <a:lvl2pPr marL="1481882" algn="l" defTabSz="1481882" rtl="0" eaLnBrk="1" latinLnBrk="0" hangingPunct="1">
        <a:defRPr sz="5862" kern="1200">
          <a:solidFill>
            <a:schemeClr val="tx1"/>
          </a:solidFill>
          <a:latin typeface="+mn-lt"/>
          <a:ea typeface="+mn-ea"/>
          <a:cs typeface="+mn-cs"/>
        </a:defRPr>
      </a:lvl2pPr>
      <a:lvl3pPr marL="2963763" algn="l" defTabSz="1481882" rtl="0" eaLnBrk="1" latinLnBrk="0" hangingPunct="1">
        <a:defRPr sz="5862" kern="1200">
          <a:solidFill>
            <a:schemeClr val="tx1"/>
          </a:solidFill>
          <a:latin typeface="+mn-lt"/>
          <a:ea typeface="+mn-ea"/>
          <a:cs typeface="+mn-cs"/>
        </a:defRPr>
      </a:lvl3pPr>
      <a:lvl4pPr marL="4445644" algn="l" defTabSz="1481882" rtl="0" eaLnBrk="1" latinLnBrk="0" hangingPunct="1">
        <a:defRPr sz="5862" kern="1200">
          <a:solidFill>
            <a:schemeClr val="tx1"/>
          </a:solidFill>
          <a:latin typeface="+mn-lt"/>
          <a:ea typeface="+mn-ea"/>
          <a:cs typeface="+mn-cs"/>
        </a:defRPr>
      </a:lvl4pPr>
      <a:lvl5pPr marL="5927526" algn="l" defTabSz="1481882" rtl="0" eaLnBrk="1" latinLnBrk="0" hangingPunct="1">
        <a:defRPr sz="5862" kern="1200">
          <a:solidFill>
            <a:schemeClr val="tx1"/>
          </a:solidFill>
          <a:latin typeface="+mn-lt"/>
          <a:ea typeface="+mn-ea"/>
          <a:cs typeface="+mn-cs"/>
        </a:defRPr>
      </a:lvl5pPr>
      <a:lvl6pPr marL="7409408" algn="l" defTabSz="1481882" rtl="0" eaLnBrk="1" latinLnBrk="0" hangingPunct="1">
        <a:defRPr sz="5862" kern="1200">
          <a:solidFill>
            <a:schemeClr val="tx1"/>
          </a:solidFill>
          <a:latin typeface="+mn-lt"/>
          <a:ea typeface="+mn-ea"/>
          <a:cs typeface="+mn-cs"/>
        </a:defRPr>
      </a:lvl6pPr>
      <a:lvl7pPr marL="8891289" algn="l" defTabSz="1481882" rtl="0" eaLnBrk="1" latinLnBrk="0" hangingPunct="1">
        <a:defRPr sz="5862" kern="1200">
          <a:solidFill>
            <a:schemeClr val="tx1"/>
          </a:solidFill>
          <a:latin typeface="+mn-lt"/>
          <a:ea typeface="+mn-ea"/>
          <a:cs typeface="+mn-cs"/>
        </a:defRPr>
      </a:lvl7pPr>
      <a:lvl8pPr marL="10373171" algn="l" defTabSz="1481882" rtl="0" eaLnBrk="1" latinLnBrk="0" hangingPunct="1">
        <a:defRPr sz="5862" kern="1200">
          <a:solidFill>
            <a:schemeClr val="tx1"/>
          </a:solidFill>
          <a:latin typeface="+mn-lt"/>
          <a:ea typeface="+mn-ea"/>
          <a:cs typeface="+mn-cs"/>
        </a:defRPr>
      </a:lvl8pPr>
      <a:lvl9pPr marL="11855052" algn="l" defTabSz="1481882" rtl="0" eaLnBrk="1" latinLnBrk="0" hangingPunct="1">
        <a:defRPr sz="58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8.jpg"/><Relationship Id="rId5" Type="http://schemas.openxmlformats.org/officeDocument/2006/relationships/image" Target="../media/image3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538"/>
                    </a14:imgEffect>
                    <a14:imgEffect>
                      <a14:saturation sat="97000"/>
                    </a14:imgEffect>
                    <a14:imgEffect>
                      <a14:brightnessContrast bright="-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F9B0463B-6C51-094B-8842-D08E1C6A3995}"/>
              </a:ext>
            </a:extLst>
          </p:cNvPr>
          <p:cNvSpPr txBox="1"/>
          <p:nvPr/>
        </p:nvSpPr>
        <p:spPr>
          <a:xfrm>
            <a:off x="846734" y="27313908"/>
            <a:ext cx="9720000" cy="2340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br>
              <a:rPr lang="en-US" sz="1000" dirty="0">
                <a:solidFill>
                  <a:schemeClr val="tx2"/>
                </a:solidFill>
              </a:rPr>
            </a:br>
            <a:r>
              <a:rPr lang="en-US" sz="3600" dirty="0">
                <a:solidFill>
                  <a:schemeClr val="tx2"/>
                </a:solidFill>
              </a:rPr>
              <a:t>Source code and full paper available at:</a:t>
            </a:r>
          </a:p>
          <a:p>
            <a:endParaRPr lang="en-US" sz="2800" dirty="0"/>
          </a:p>
          <a:p>
            <a:r>
              <a:rPr lang="en-US" sz="3000" dirty="0"/>
              <a:t>https://</a:t>
            </a:r>
            <a:r>
              <a:rPr lang="en-US" sz="3000" dirty="0" err="1"/>
              <a:t>github.com</a:t>
            </a:r>
            <a:r>
              <a:rPr lang="en-US" sz="3000" dirty="0"/>
              <a:t>/</a:t>
            </a:r>
            <a:r>
              <a:rPr lang="en-US" sz="3000" dirty="0" err="1"/>
              <a:t>arcchitjain</a:t>
            </a:r>
            <a:r>
              <a:rPr lang="en-US" sz="3000" dirty="0"/>
              <a:t>/</a:t>
            </a:r>
            <a:r>
              <a:rPr lang="en-US" sz="3000" dirty="0" err="1"/>
              <a:t>SafeLearner</a:t>
            </a:r>
            <a:r>
              <a:rPr lang="en-US" sz="3000" dirty="0"/>
              <a:t>/tree/AKBC19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478486" y="2032029"/>
            <a:ext cx="13905139" cy="22134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nl-NL" sz="7200" dirty="0" err="1">
                <a:solidFill>
                  <a:schemeClr val="bg1"/>
                </a:solidFill>
              </a:rPr>
              <a:t>Scalable</a:t>
            </a:r>
            <a:r>
              <a:rPr lang="nl-NL" sz="7200" dirty="0">
                <a:solidFill>
                  <a:schemeClr val="bg1"/>
                </a:solidFill>
              </a:rPr>
              <a:t> </a:t>
            </a:r>
            <a:r>
              <a:rPr lang="nl-NL" sz="7200" dirty="0" err="1">
                <a:solidFill>
                  <a:schemeClr val="bg1"/>
                </a:solidFill>
              </a:rPr>
              <a:t>Rule</a:t>
            </a:r>
            <a:r>
              <a:rPr lang="nl-NL" sz="7200" dirty="0">
                <a:solidFill>
                  <a:schemeClr val="bg1"/>
                </a:solidFill>
              </a:rPr>
              <a:t> Learning in</a:t>
            </a:r>
            <a:br>
              <a:rPr lang="nl-NL" sz="7200" dirty="0">
                <a:solidFill>
                  <a:schemeClr val="bg1"/>
                </a:solidFill>
              </a:rPr>
            </a:br>
            <a:r>
              <a:rPr lang="nl-NL" sz="7200" dirty="0" err="1">
                <a:solidFill>
                  <a:schemeClr val="bg1"/>
                </a:solidFill>
              </a:rPr>
              <a:t>Probabilistic</a:t>
            </a:r>
            <a:r>
              <a:rPr lang="nl-NL" sz="7200" dirty="0">
                <a:solidFill>
                  <a:schemeClr val="bg1"/>
                </a:solidFill>
              </a:rPr>
              <a:t> Knowledge Bases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E5963287-5B10-6649-9179-4416867CE0CF}"/>
              </a:ext>
            </a:extLst>
          </p:cNvPr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691043084"/>
              </p:ext>
            </p:extLst>
          </p:nvPr>
        </p:nvGraphicFramePr>
        <p:xfrm>
          <a:off x="846733" y="4835049"/>
          <a:ext cx="19581375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29846">
                  <a:extLst>
                    <a:ext uri="{9D8B030D-6E8A-4147-A177-3AD203B41FA5}">
                      <a16:colId xmlns:a16="http://schemas.microsoft.com/office/drawing/2014/main" val="1264121503"/>
                    </a:ext>
                  </a:extLst>
                </a:gridCol>
                <a:gridCol w="3449948">
                  <a:extLst>
                    <a:ext uri="{9D8B030D-6E8A-4147-A177-3AD203B41FA5}">
                      <a16:colId xmlns:a16="http://schemas.microsoft.com/office/drawing/2014/main" val="2504657310"/>
                    </a:ext>
                  </a:extLst>
                </a:gridCol>
                <a:gridCol w="4001124">
                  <a:extLst>
                    <a:ext uri="{9D8B030D-6E8A-4147-A177-3AD203B41FA5}">
                      <a16:colId xmlns:a16="http://schemas.microsoft.com/office/drawing/2014/main" val="3836402075"/>
                    </a:ext>
                  </a:extLst>
                </a:gridCol>
                <a:gridCol w="5348439">
                  <a:extLst>
                    <a:ext uri="{9D8B030D-6E8A-4147-A177-3AD203B41FA5}">
                      <a16:colId xmlns:a16="http://schemas.microsoft.com/office/drawing/2014/main" val="2600978725"/>
                    </a:ext>
                  </a:extLst>
                </a:gridCol>
                <a:gridCol w="3552018">
                  <a:extLst>
                    <a:ext uri="{9D8B030D-6E8A-4147-A177-3AD203B41FA5}">
                      <a16:colId xmlns:a16="http://schemas.microsoft.com/office/drawing/2014/main" val="957195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solidFill>
                            <a:srgbClr val="397D9B"/>
                          </a:solidFill>
                          <a:latin typeface="+mj-lt"/>
                        </a:rPr>
                        <a:t>Arcchit</a:t>
                      </a:r>
                      <a:r>
                        <a:rPr lang="en-US" sz="3200" b="1" dirty="0">
                          <a:solidFill>
                            <a:srgbClr val="397D9B"/>
                          </a:solidFill>
                          <a:latin typeface="+mj-lt"/>
                        </a:rPr>
                        <a:t> Jain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397D9B"/>
                          </a:solidFill>
                          <a:latin typeface="+mj-lt"/>
                        </a:rPr>
                        <a:t>Tal Friedman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solidFill>
                            <a:srgbClr val="397D9B"/>
                          </a:solidFill>
                          <a:latin typeface="+mj-lt"/>
                        </a:rPr>
                        <a:t>Ondřej</a:t>
                      </a:r>
                      <a:r>
                        <a:rPr lang="en-US" sz="3200" b="1" dirty="0">
                          <a:solidFill>
                            <a:srgbClr val="397D9B"/>
                          </a:solidFill>
                          <a:latin typeface="+mj-lt"/>
                        </a:rPr>
                        <a:t> </a:t>
                      </a:r>
                      <a:r>
                        <a:rPr lang="en-US" sz="3200" b="1" dirty="0" err="1">
                          <a:solidFill>
                            <a:srgbClr val="397D9B"/>
                          </a:solidFill>
                          <a:latin typeface="+mj-lt"/>
                        </a:rPr>
                        <a:t>Ku</a:t>
                      </a:r>
                      <a:r>
                        <a:rPr lang="en-US" sz="3200" b="1" kern="1200" dirty="0" err="1">
                          <a:solidFill>
                            <a:srgbClr val="397D9B"/>
                          </a:solidFill>
                          <a:latin typeface="+mn-lt"/>
                          <a:ea typeface="+mn-ea"/>
                          <a:cs typeface="+mn-cs"/>
                        </a:rPr>
                        <a:t>ž</a:t>
                      </a:r>
                      <a:r>
                        <a:rPr lang="en-US" sz="3200" b="1" dirty="0" err="1">
                          <a:solidFill>
                            <a:srgbClr val="397D9B"/>
                          </a:solidFill>
                          <a:latin typeface="+mj-lt"/>
                        </a:rPr>
                        <a:t>elka</a:t>
                      </a:r>
                      <a:endParaRPr lang="en-US" sz="3200" b="1" dirty="0">
                        <a:solidFill>
                          <a:srgbClr val="397D9B"/>
                        </a:solidFill>
                        <a:latin typeface="+mj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397D9B"/>
                          </a:solidFill>
                          <a:latin typeface="+mj-lt"/>
                        </a:rPr>
                        <a:t>Guy Van den </a:t>
                      </a:r>
                      <a:r>
                        <a:rPr lang="en-US" sz="3200" b="1" dirty="0" err="1">
                          <a:solidFill>
                            <a:srgbClr val="397D9B"/>
                          </a:solidFill>
                          <a:latin typeface="+mj-lt"/>
                        </a:rPr>
                        <a:t>Broeck</a:t>
                      </a:r>
                      <a:endParaRPr lang="en-US" sz="3200" b="1" dirty="0">
                        <a:solidFill>
                          <a:srgbClr val="397D9B"/>
                        </a:solidFill>
                        <a:latin typeface="+mj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solidFill>
                            <a:srgbClr val="397D9B"/>
                          </a:solidFill>
                          <a:latin typeface="+mj-lt"/>
                        </a:rPr>
                        <a:t>Luc De </a:t>
                      </a:r>
                      <a:r>
                        <a:rPr lang="en-US" sz="3200" b="1" dirty="0" err="1">
                          <a:solidFill>
                            <a:srgbClr val="397D9B"/>
                          </a:solidFill>
                          <a:latin typeface="+mj-lt"/>
                        </a:rPr>
                        <a:t>Raedt</a:t>
                      </a:r>
                      <a:endParaRPr lang="en-US" sz="3200" b="1" dirty="0">
                        <a:solidFill>
                          <a:srgbClr val="397D9B"/>
                        </a:solidFill>
                        <a:latin typeface="+mj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8046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2"/>
                          </a:solidFill>
                          <a:latin typeface="+mj-lt"/>
                        </a:rPr>
                        <a:t>KU Leuven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2"/>
                          </a:solidFill>
                          <a:latin typeface="+mj-lt"/>
                        </a:rPr>
                        <a:t>UCLA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2"/>
                          </a:solidFill>
                          <a:latin typeface="+mj-lt"/>
                        </a:rPr>
                        <a:t>KU Leuven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2"/>
                          </a:solidFill>
                          <a:latin typeface="+mj-lt"/>
                        </a:rPr>
                        <a:t>UCLA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2"/>
                          </a:solidFill>
                          <a:latin typeface="+mj-lt"/>
                        </a:rPr>
                        <a:t>KU Leuven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58890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A75E46F-56BD-7947-9C14-6B13D976F7D3}"/>
              </a:ext>
            </a:extLst>
          </p:cNvPr>
          <p:cNvSpPr txBox="1"/>
          <p:nvPr/>
        </p:nvSpPr>
        <p:spPr>
          <a:xfrm>
            <a:off x="846734" y="6529732"/>
            <a:ext cx="9720000" cy="681725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endParaRPr lang="en-US" sz="1000" i="1" dirty="0">
              <a:solidFill>
                <a:schemeClr val="tx2"/>
              </a:solidFill>
            </a:endParaRPr>
          </a:p>
          <a:p>
            <a:r>
              <a:rPr lang="en-US" sz="3600" i="1" dirty="0" err="1">
                <a:solidFill>
                  <a:schemeClr val="tx2"/>
                </a:solidFill>
              </a:rPr>
              <a:t>SafeLearner</a:t>
            </a:r>
            <a:endParaRPr lang="en-US" sz="3200" i="1" dirty="0">
              <a:solidFill>
                <a:schemeClr val="tx2"/>
              </a:solidFill>
            </a:endParaRPr>
          </a:p>
          <a:p>
            <a:endParaRPr lang="en-US" sz="1800" dirty="0"/>
          </a:p>
          <a:p>
            <a:r>
              <a:rPr lang="en-US" sz="2800" dirty="0"/>
              <a:t>Knowledge Bases (KBs) are becoming increasingly:</a:t>
            </a:r>
          </a:p>
          <a:p>
            <a:endParaRPr lang="en-US" sz="2800" dirty="0"/>
          </a:p>
          <a:p>
            <a:endParaRPr lang="en-US" sz="2000" dirty="0"/>
          </a:p>
          <a:p>
            <a:r>
              <a:rPr lang="en-US" sz="2800" dirty="0"/>
              <a:t>What is new?</a:t>
            </a:r>
          </a:p>
          <a:p>
            <a:r>
              <a:rPr lang="en-US" sz="2800" dirty="0"/>
              <a:t>We use Lifted Inference to learn probabilistic rules for completion of such large and probabilistic KBs</a:t>
            </a:r>
          </a:p>
          <a:p>
            <a:endParaRPr lang="en-US" sz="2000" dirty="0"/>
          </a:p>
          <a:p>
            <a:r>
              <a:rPr lang="en-US" sz="2800" dirty="0"/>
              <a:t>Why Rule Learning?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Handles probabilistic KBs (PDBs)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Completes KBs in an explainable way</a:t>
            </a:r>
          </a:p>
          <a:p>
            <a:endParaRPr lang="en-US" sz="2800" dirty="0"/>
          </a:p>
          <a:p>
            <a:r>
              <a:rPr lang="en-US" sz="2800" dirty="0"/>
              <a:t>Why </a:t>
            </a:r>
            <a:r>
              <a:rPr lang="en-US" sz="2800" i="1" dirty="0" err="1"/>
              <a:t>SafeLearner</a:t>
            </a:r>
            <a:r>
              <a:rPr lang="en-US" sz="2800" dirty="0"/>
              <a:t>?</a:t>
            </a:r>
          </a:p>
          <a:p>
            <a:r>
              <a:rPr lang="en-US" sz="2800" dirty="0"/>
              <a:t>Significantly faster than </a:t>
            </a:r>
            <a:r>
              <a:rPr lang="en-US" sz="2800" dirty="0" err="1"/>
              <a:t>ProbFOIL</a:t>
            </a:r>
            <a:r>
              <a:rPr lang="en-US" sz="2800" baseline="30000" dirty="0"/>
              <a:t>+</a:t>
            </a:r>
            <a:r>
              <a:rPr lang="en-US" sz="2800" dirty="0"/>
              <a:t> and scales as good as AMIE+ (Runtime under 2.5 hours on KB with 14k+ tuples)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86FD761-004C-0342-A696-9FC3BA9F0EEF}"/>
                  </a:ext>
                </a:extLst>
              </p:cNvPr>
              <p:cNvSpPr txBox="1"/>
              <p:nvPr/>
            </p:nvSpPr>
            <p:spPr>
              <a:xfrm>
                <a:off x="11247073" y="6529733"/>
                <a:ext cx="9180000" cy="555972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endParaRPr lang="en-US" sz="1000" dirty="0">
                  <a:solidFill>
                    <a:schemeClr val="tx2"/>
                  </a:solidFill>
                </a:endParaRPr>
              </a:p>
              <a:p>
                <a:r>
                  <a:rPr lang="en-US" sz="3600" dirty="0">
                    <a:solidFill>
                      <a:schemeClr val="tx2"/>
                    </a:solidFill>
                  </a:rPr>
                  <a:t>Problem Specification</a:t>
                </a:r>
              </a:p>
              <a:p>
                <a:endParaRPr lang="en-US" sz="1800" dirty="0">
                  <a:solidFill>
                    <a:schemeClr val="tx2"/>
                  </a:solidFill>
                </a:endParaRPr>
              </a:p>
              <a:p>
                <a:r>
                  <a:rPr lang="en-US" sz="2800" dirty="0"/>
                  <a:t>Given: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A probabilistic KB (PDB)	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={⟨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𝑡𝑢𝑝𝑙𝑒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𝑝𝑟𝑜𝑏𝑎𝑏𝑖𝑙𝑖𝑡𝑦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⟩</m:t>
                    </m:r>
                  </m:oMath>
                </a14:m>
                <a:r>
                  <a:rPr lang="en-US" sz="2800" dirty="0"/>
                  <a:t>}</a:t>
                </a:r>
                <a:endPara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/>
                  <a:t>A target relation 	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𝑡𝑎𝑟𝑔𝑒𝑡</m:t>
                    </m:r>
                  </m:oMath>
                </a14:m>
                <a:endParaRPr lang="en-US" sz="8000" dirty="0"/>
              </a:p>
              <a:p>
                <a:br>
                  <a:rPr lang="en-US" sz="2800" dirty="0"/>
                </a:br>
                <a:r>
                  <a:rPr lang="en-US" sz="2800" dirty="0"/>
                  <a:t>To Find: A set of rules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sz="2800" dirty="0"/>
                  <a:t> that it minimize cross-entropy</a:t>
                </a:r>
                <a:br>
                  <a:rPr lang="en-US" sz="2800" dirty="0"/>
                </a:br>
                <a:r>
                  <a:rPr lang="en-US" sz="2800" dirty="0"/>
                  <a:t> 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  =</m:t>
                    </m:r>
                    <m:func>
                      <m:func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argmax</m:t>
                            </m:r>
                          </m:e>
                          <m:lim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lim>
                        </m:limLow>
                      </m:fName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𝐶𝑟𝑜𝑠𝑠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𝐸𝑛𝑡𝑟𝑜𝑝𝑦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(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sz="2800" dirty="0"/>
              </a:p>
              <a:p>
                <a:r>
                  <a:rPr lang="en-US" sz="2800" dirty="0"/>
                  <a:t>       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limLow>
                      <m:limLow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sz="2800">
                            <a:latin typeface="Cambria Math" panose="02040503050406030204" pitchFamily="18" charset="0"/>
                          </a:rPr>
                          <m:t>argm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e>
                      <m:lim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𝐻</m:t>
                        </m:r>
                      </m:lim>
                    </m:limLow>
                    <m:nary>
                      <m:naryPr>
                        <m:chr m:val="∑"/>
                        <m:supHide m:val="on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sub>
                      <m:sup/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func>
                          <m:func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func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+(1−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  <m:func>
                          <m:func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(1−</m:t>
                            </m:r>
                            <m:sSub>
                              <m:sSub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𝑞</m:t>
                                </m:r>
                              </m:e>
                              <m: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sz="2400" dirty="0"/>
                  <a:t> </a:t>
                </a:r>
              </a:p>
              <a:p>
                <a:endParaRPr lang="en-US" sz="1200" dirty="0"/>
              </a:p>
              <a:p>
                <a:r>
                  <a:rPr lang="en-US" sz="2800" dirty="0"/>
                  <a:t>where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sz="2800" dirty="0"/>
                  <a:t> is the set of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𝑡𝑎𝑟𝑔𝑒𝑡</m:t>
                    </m:r>
                  </m:oMath>
                </a14:m>
                <a:r>
                  <a:rPr lang="en-US" sz="2800" dirty="0"/>
                  <a:t> tuples in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𝒟</m:t>
                    </m:r>
                  </m:oMath>
                </a14:m>
                <a:r>
                  <a:rPr lang="en-US" sz="2800" dirty="0"/>
                  <a:t> 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800" dirty="0"/>
                  <a:t> is the predicted probability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𝑡h</m:t>
                        </m:r>
                      </m:sup>
                    </m:sSup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tuple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sz="2800" dirty="0"/>
                  <a:t> 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86FD761-004C-0342-A696-9FC3BA9F0E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47073" y="6529733"/>
                <a:ext cx="9180000" cy="5559727"/>
              </a:xfrm>
              <a:prstGeom prst="rect">
                <a:avLst/>
              </a:prstGeom>
              <a:blipFill>
                <a:blip r:embed="rId5"/>
                <a:stretch>
                  <a:fillRect l="-2058" b="-2083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112EF8E8-51E8-EC47-B362-0D1E1A500CAE}"/>
              </a:ext>
            </a:extLst>
          </p:cNvPr>
          <p:cNvSpPr txBox="1"/>
          <p:nvPr/>
        </p:nvSpPr>
        <p:spPr>
          <a:xfrm>
            <a:off x="11247073" y="22526465"/>
            <a:ext cx="9180000" cy="418217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endParaRPr lang="en-US" sz="1000" dirty="0">
              <a:solidFill>
                <a:schemeClr val="tx2"/>
              </a:solidFill>
            </a:endParaRPr>
          </a:p>
          <a:p>
            <a:r>
              <a:rPr lang="en-US" sz="3600" dirty="0">
                <a:solidFill>
                  <a:schemeClr val="tx2"/>
                </a:solidFill>
              </a:rPr>
              <a:t>Key features</a:t>
            </a:r>
            <a:br>
              <a:rPr lang="en-US" sz="3200" dirty="0">
                <a:solidFill>
                  <a:schemeClr val="tx2"/>
                </a:solidFill>
              </a:rPr>
            </a:br>
            <a:endParaRPr lang="en-US" sz="1800" dirty="0">
              <a:solidFill>
                <a:schemeClr val="tx2"/>
              </a:solidFill>
            </a:endParaRPr>
          </a:p>
          <a:p>
            <a:pPr marL="457200" indent="-457200">
              <a:lnSpc>
                <a:spcPts val="41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Uses </a:t>
            </a:r>
            <a:r>
              <a:rPr lang="en-US" sz="2800" b="1" dirty="0"/>
              <a:t>Lifted Inference</a:t>
            </a:r>
            <a:r>
              <a:rPr lang="en-US" sz="2800" dirty="0"/>
              <a:t> in rule learning, thereby avoiding grounding for knowledge compilation</a:t>
            </a:r>
          </a:p>
          <a:p>
            <a:pPr marL="457200" indent="-457200">
              <a:lnSpc>
                <a:spcPts val="41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Uses </a:t>
            </a:r>
            <a:r>
              <a:rPr lang="en-US" sz="2800" b="1" dirty="0" err="1"/>
              <a:t>memoization</a:t>
            </a:r>
            <a:r>
              <a:rPr lang="en-US" sz="2800" dirty="0"/>
              <a:t> to store the canonical structures of all the queries with their probability expressions</a:t>
            </a:r>
          </a:p>
          <a:p>
            <a:pPr marL="457200" indent="-457200">
              <a:lnSpc>
                <a:spcPts val="41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Breaks larger queries into independent subqueries for better performance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2732355-D9A7-7E41-8F1C-3C6DA4713B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175089"/>
              </p:ext>
            </p:extLst>
          </p:nvPr>
        </p:nvGraphicFramePr>
        <p:xfrm>
          <a:off x="974536" y="8039445"/>
          <a:ext cx="8729664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7834">
                  <a:extLst>
                    <a:ext uri="{9D8B030D-6E8A-4147-A177-3AD203B41FA5}">
                      <a16:colId xmlns:a16="http://schemas.microsoft.com/office/drawing/2014/main" val="944868074"/>
                    </a:ext>
                  </a:extLst>
                </a:gridCol>
                <a:gridCol w="3248841">
                  <a:extLst>
                    <a:ext uri="{9D8B030D-6E8A-4147-A177-3AD203B41FA5}">
                      <a16:colId xmlns:a16="http://schemas.microsoft.com/office/drawing/2014/main" val="498535563"/>
                    </a:ext>
                  </a:extLst>
                </a:gridCol>
                <a:gridCol w="2882989">
                  <a:extLst>
                    <a:ext uri="{9D8B030D-6E8A-4147-A177-3AD203B41FA5}">
                      <a16:colId xmlns:a16="http://schemas.microsoft.com/office/drawing/2014/main" val="4133258870"/>
                    </a:ext>
                  </a:extLst>
                </a:gridCol>
              </a:tblGrid>
              <a:tr h="246964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Larger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Probabilistic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2800" b="0" dirty="0">
                          <a:solidFill>
                            <a:schemeClr val="tx1"/>
                          </a:solidFill>
                        </a:rPr>
                        <a:t>Incomplete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4403982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D6A468B-FA5A-F546-AAC7-616D8CB276AA}"/>
                  </a:ext>
                </a:extLst>
              </p:cNvPr>
              <p:cNvSpPr txBox="1"/>
              <p:nvPr/>
            </p:nvSpPr>
            <p:spPr>
              <a:xfrm>
                <a:off x="846734" y="13967648"/>
                <a:ext cx="9720000" cy="127409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endParaRPr lang="en-US" sz="1000" dirty="0">
                  <a:solidFill>
                    <a:schemeClr val="tx2"/>
                  </a:solidFill>
                </a:endParaRPr>
              </a:p>
              <a:p>
                <a:r>
                  <a:rPr lang="en-US" sz="3600" dirty="0">
                    <a:solidFill>
                      <a:schemeClr val="tx2"/>
                    </a:solidFill>
                  </a:rPr>
                  <a:t>Example</a:t>
                </a:r>
                <a:endParaRPr lang="en-US" sz="2400" dirty="0"/>
              </a:p>
              <a:p>
                <a:endParaRPr lang="en-US" sz="16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800" dirty="0"/>
              </a:p>
              <a:p>
                <a:r>
                  <a:rPr lang="en-US" sz="2400" dirty="0"/>
                  <a:t>				</a:t>
                </a:r>
              </a:p>
              <a:p>
                <a:endParaRPr lang="en-US" sz="2400" dirty="0"/>
              </a:p>
              <a:p>
                <a:endParaRPr lang="en-US" sz="2400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sz="2400" dirty="0"/>
              </a:p>
              <a:p>
                <a:endParaRPr lang="en-US" sz="3200" dirty="0"/>
              </a:p>
              <a:p>
                <a:r>
                  <a:rPr lang="en-US" sz="2800" dirty="0"/>
                  <a:t>				</a:t>
                </a:r>
                <a:endParaRPr lang="en-US" sz="2400" dirty="0"/>
              </a:p>
              <a:p>
                <a:pPr marL="852488" indent="-508000"/>
                <a:endParaRPr lang="en-US" sz="2800" dirty="0"/>
              </a:p>
              <a:p>
                <a:pPr marL="852488" indent="-508000"/>
                <a:endParaRPr lang="en-US" sz="2000" dirty="0"/>
              </a:p>
              <a:p>
                <a:pPr marL="358775"/>
                <a:endParaRPr lang="en-US" sz="2800" dirty="0"/>
              </a:p>
              <a:p>
                <a:pPr marL="358775"/>
                <a:endParaRPr lang="en-US" sz="3200" dirty="0"/>
              </a:p>
              <a:p>
                <a:pPr marL="358775"/>
                <a:r>
                  <a:rPr lang="en-US" sz="2800" dirty="0"/>
                  <a:t>AMIE+ Rules(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2800" dirty="0"/>
                  <a:t>):</a:t>
                </a:r>
              </a:p>
              <a:p>
                <a:pPr marL="815975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/>
                      <m:t>coauthor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A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B</m:t>
                    </m:r>
                    <m:r>
                      <m:rPr>
                        <m:nor/>
                      </m:rPr>
                      <a:rPr lang="en-US" sz="2800" dirty="0"/>
                      <m:t>) :− </m:t>
                    </m:r>
                    <m:r>
                      <m:rPr>
                        <m:nor/>
                      </m:rPr>
                      <a:rPr lang="en-US" sz="2800" dirty="0"/>
                      <m:t>author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A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C</m:t>
                    </m:r>
                    <m:r>
                      <m:rPr>
                        <m:nor/>
                      </m:rPr>
                      <a:rPr lang="en-US" sz="2800" dirty="0"/>
                      <m:t>), </m:t>
                    </m:r>
                    <m:r>
                      <m:rPr>
                        <m:nor/>
                      </m:rPr>
                      <a:rPr lang="en-US" sz="2800" dirty="0"/>
                      <m:t>author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B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C</m:t>
                    </m:r>
                    <m:r>
                      <m:rPr>
                        <m:nor/>
                      </m:rPr>
                      <a:rPr lang="en-US" sz="2800" dirty="0"/>
                      <m:t>).</m:t>
                    </m:r>
                  </m:oMath>
                </a14:m>
                <a:endParaRPr lang="en-US" sz="2800" dirty="0"/>
              </a:p>
              <a:p>
                <a:pPr marL="815975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/>
                      <m:t>coauthor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A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B</m:t>
                    </m:r>
                    <m:r>
                      <m:rPr>
                        <m:nor/>
                      </m:rPr>
                      <a:rPr lang="en-US" sz="2800" dirty="0"/>
                      <m:t>) :− </m:t>
                    </m:r>
                    <m:r>
                      <m:rPr>
                        <m:nor/>
                      </m:rPr>
                      <a:rPr lang="en-US" sz="2800" dirty="0"/>
                      <m:t>location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A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C</m:t>
                    </m:r>
                    <m:r>
                      <m:rPr>
                        <m:nor/>
                      </m:rPr>
                      <a:rPr lang="en-US" sz="2800" dirty="0"/>
                      <m:t>), </m:t>
                    </m:r>
                    <m:r>
                      <m:rPr>
                        <m:nor/>
                      </m:rPr>
                      <a:rPr lang="en-US" sz="2800" dirty="0"/>
                      <m:t>location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B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C</m:t>
                    </m:r>
                    <m:r>
                      <m:rPr>
                        <m:nor/>
                      </m:rPr>
                      <a:rPr lang="en-US" sz="2800" dirty="0"/>
                      <m:t>).</m:t>
                    </m:r>
                  </m:oMath>
                </a14:m>
                <a:endParaRPr lang="en-US" sz="2800" dirty="0"/>
              </a:p>
              <a:p>
                <a:pPr marL="358775"/>
                <a:endParaRPr lang="en-US" sz="2800" dirty="0"/>
              </a:p>
              <a:p>
                <a:pPr marL="358775"/>
                <a:r>
                  <a:rPr lang="en-US" sz="2800" dirty="0"/>
                  <a:t>Query (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sz="2800" dirty="0"/>
                  <a:t>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∃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 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    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∨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(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 ∧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𝑙𝑜𝑐𝑎𝑡𝑖𝑜𝑛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𝑙𝑜𝑐𝑎𝑡𝑖𝑜𝑛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))∨(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𝑎𝑢𝑡h𝑜𝑟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∧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𝑎𝑢𝑡h𝑜𝑟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 sz="2800" dirty="0"/>
              </a:p>
              <a:p>
                <a:pPr marL="852488" indent="-508000"/>
                <a:endParaRPr lang="en-US" sz="2800" dirty="0"/>
              </a:p>
              <a:p>
                <a:pPr marL="852488" indent="-508000"/>
                <a:r>
                  <a:rPr lang="en-US" sz="2800" dirty="0"/>
                  <a:t>Learned Rules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sz="2800" dirty="0"/>
                  <a:t>):</a:t>
                </a:r>
              </a:p>
              <a:p>
                <a:pPr marL="852488" indent="-5080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 smtClean="0"/>
                      <m:t>0.</m:t>
                    </m:r>
                    <m:r>
                      <m:rPr>
                        <m:nor/>
                      </m:rPr>
                      <a:rPr lang="en-US" sz="2800" b="0" i="0" dirty="0" smtClean="0"/>
                      <m:t>105</m:t>
                    </m:r>
                    <m:r>
                      <m:rPr>
                        <m:nor/>
                      </m:rPr>
                      <a:rPr lang="en-US" sz="2800" dirty="0" smtClean="0"/>
                      <m:t>::</m:t>
                    </m:r>
                    <m:r>
                      <m:rPr>
                        <m:nor/>
                      </m:rPr>
                      <a:rPr lang="en-US" sz="2800" dirty="0" smtClean="0"/>
                      <m:t>coauthor</m:t>
                    </m:r>
                    <m:r>
                      <m:rPr>
                        <m:nor/>
                      </m:rPr>
                      <a:rPr lang="en-US" sz="2800" dirty="0" smtClean="0"/>
                      <m:t>(</m:t>
                    </m:r>
                    <m:r>
                      <m:rPr>
                        <m:nor/>
                      </m:rPr>
                      <a:rPr lang="en-US" sz="2800" dirty="0" smtClean="0"/>
                      <m:t>A</m:t>
                    </m:r>
                    <m:r>
                      <m:rPr>
                        <m:nor/>
                      </m:rPr>
                      <a:rPr lang="en-US" sz="2800" dirty="0" smtClean="0"/>
                      <m:t>, </m:t>
                    </m:r>
                    <m:r>
                      <m:rPr>
                        <m:nor/>
                      </m:rPr>
                      <a:rPr lang="en-US" sz="2800" dirty="0" smtClean="0"/>
                      <m:t>B</m:t>
                    </m:r>
                    <m:r>
                      <m:rPr>
                        <m:nor/>
                      </m:rPr>
                      <a:rPr lang="en-US" sz="2800" dirty="0" smtClean="0"/>
                      <m:t>) :− </m:t>
                    </m:r>
                    <m:r>
                      <m:rPr>
                        <m:nor/>
                      </m:rPr>
                      <a:rPr lang="en-US" sz="2800" b="0" i="0" dirty="0" smtClean="0"/>
                      <m:t>true</m:t>
                    </m:r>
                    <m:r>
                      <m:rPr>
                        <m:nor/>
                      </m:rPr>
                      <a:rPr lang="en-US" sz="2800" dirty="0" smtClean="0"/>
                      <m:t>.</m:t>
                    </m:r>
                  </m:oMath>
                </a14:m>
                <a:endParaRPr lang="en-US" sz="2800" dirty="0"/>
              </a:p>
              <a:p>
                <a:pPr marL="852488" indent="-5080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/>
                      <m:t>0.</m:t>
                    </m:r>
                    <m:r>
                      <m:rPr>
                        <m:nor/>
                      </m:rPr>
                      <a:rPr lang="en-US" sz="2800" b="0" i="0" dirty="0" smtClean="0"/>
                      <m:t>687</m:t>
                    </m:r>
                    <m:r>
                      <m:rPr>
                        <m:nor/>
                      </m:rPr>
                      <a:rPr lang="en-US" sz="2800" dirty="0"/>
                      <m:t>::</m:t>
                    </m:r>
                    <m:r>
                      <m:rPr>
                        <m:nor/>
                      </m:rPr>
                      <a:rPr lang="en-US" sz="2800" dirty="0"/>
                      <m:t>coauthor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A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B</m:t>
                    </m:r>
                    <m:r>
                      <m:rPr>
                        <m:nor/>
                      </m:rPr>
                      <a:rPr lang="en-US" sz="2800" dirty="0"/>
                      <m:t>) :− </m:t>
                    </m:r>
                    <m:r>
                      <m:rPr>
                        <m:nor/>
                      </m:rPr>
                      <a:rPr lang="en-US" sz="2800" dirty="0"/>
                      <m:t>location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A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C</m:t>
                    </m:r>
                    <m:r>
                      <m:rPr>
                        <m:nor/>
                      </m:rPr>
                      <a:rPr lang="en-US" sz="2800" dirty="0"/>
                      <m:t>), </m:t>
                    </m:r>
                    <m:r>
                      <m:rPr>
                        <m:nor/>
                      </m:rPr>
                      <a:rPr lang="en-US" sz="2800" dirty="0"/>
                      <m:t>location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B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C</m:t>
                    </m:r>
                    <m:r>
                      <m:rPr>
                        <m:nor/>
                      </m:rPr>
                      <a:rPr lang="en-US" sz="2800" dirty="0"/>
                      <m:t>).</m:t>
                    </m:r>
                  </m:oMath>
                </a14:m>
                <a:endParaRPr lang="en-US" sz="2800" b="0" dirty="0"/>
              </a:p>
              <a:p>
                <a:pPr marL="852488" indent="-5080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/>
                      <m:t>0.</m:t>
                    </m:r>
                    <m:r>
                      <m:rPr>
                        <m:nor/>
                      </m:rPr>
                      <a:rPr lang="en-US" sz="2800" b="0" i="0" dirty="0" smtClean="0"/>
                      <m:t>333</m:t>
                    </m:r>
                    <m:r>
                      <m:rPr>
                        <m:nor/>
                      </m:rPr>
                      <a:rPr lang="en-US" sz="2800" dirty="0"/>
                      <m:t>::</m:t>
                    </m:r>
                    <m:r>
                      <m:rPr>
                        <m:nor/>
                      </m:rPr>
                      <a:rPr lang="en-US" sz="2800" dirty="0"/>
                      <m:t>coauthor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A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B</m:t>
                    </m:r>
                    <m:r>
                      <m:rPr>
                        <m:nor/>
                      </m:rPr>
                      <a:rPr lang="en-US" sz="2800" dirty="0"/>
                      <m:t>) :− </m:t>
                    </m:r>
                    <m:r>
                      <m:rPr>
                        <m:nor/>
                      </m:rPr>
                      <a:rPr lang="en-US" sz="2800" dirty="0"/>
                      <m:t>author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A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C</m:t>
                    </m:r>
                    <m:r>
                      <m:rPr>
                        <m:nor/>
                      </m:rPr>
                      <a:rPr lang="en-US" sz="2800" dirty="0"/>
                      <m:t>), </m:t>
                    </m:r>
                    <m:r>
                      <m:rPr>
                        <m:nor/>
                      </m:rPr>
                      <a:rPr lang="en-US" sz="2800" dirty="0"/>
                      <m:t>author</m:t>
                    </m:r>
                    <m:r>
                      <m:rPr>
                        <m:nor/>
                      </m:rPr>
                      <a:rPr lang="en-US" sz="2800" dirty="0"/>
                      <m:t>(</m:t>
                    </m:r>
                    <m:r>
                      <m:rPr>
                        <m:nor/>
                      </m:rPr>
                      <a:rPr lang="en-US" sz="2800" dirty="0"/>
                      <m:t>B</m:t>
                    </m:r>
                    <m:r>
                      <m:rPr>
                        <m:nor/>
                      </m:rPr>
                      <a:rPr lang="en-US" sz="2800" dirty="0"/>
                      <m:t>, </m:t>
                    </m:r>
                    <m:r>
                      <m:rPr>
                        <m:nor/>
                      </m:rPr>
                      <a:rPr lang="en-US" sz="2800" dirty="0"/>
                      <m:t>C</m:t>
                    </m:r>
                    <m:r>
                      <m:rPr>
                        <m:nor/>
                      </m:rPr>
                      <a:rPr lang="en-US" sz="2800" dirty="0"/>
                      <m:t>).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D6A468B-FA5A-F546-AAC7-616D8CB276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734" y="13967648"/>
                <a:ext cx="9720000" cy="12740988"/>
              </a:xfrm>
              <a:prstGeom prst="rect">
                <a:avLst/>
              </a:prstGeom>
              <a:blipFill>
                <a:blip r:embed="rId6"/>
                <a:stretch>
                  <a:fillRect l="-1945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68F6F6DF-717A-294E-9727-38CEF2208D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718357"/>
              </p:ext>
            </p:extLst>
          </p:nvPr>
        </p:nvGraphicFramePr>
        <p:xfrm>
          <a:off x="6099505" y="15105902"/>
          <a:ext cx="4109696" cy="60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5254">
                  <a:extLst>
                    <a:ext uri="{9D8B030D-6E8A-4147-A177-3AD203B41FA5}">
                      <a16:colId xmlns:a16="http://schemas.microsoft.com/office/drawing/2014/main" val="605144648"/>
                    </a:ext>
                  </a:extLst>
                </a:gridCol>
                <a:gridCol w="1701787">
                  <a:extLst>
                    <a:ext uri="{9D8B030D-6E8A-4147-A177-3AD203B41FA5}">
                      <a16:colId xmlns:a16="http://schemas.microsoft.com/office/drawing/2014/main" val="3100433205"/>
                    </a:ext>
                  </a:extLst>
                </a:gridCol>
                <a:gridCol w="792655">
                  <a:extLst>
                    <a:ext uri="{9D8B030D-6E8A-4147-A177-3AD203B41FA5}">
                      <a16:colId xmlns:a16="http://schemas.microsoft.com/office/drawing/2014/main" val="1743107200"/>
                    </a:ext>
                  </a:extLst>
                </a:gridCol>
              </a:tblGrid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researcher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researcher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39501613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alice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edwin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08753043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alice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fred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10764657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bob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carl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94548456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bob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greg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88632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bob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harry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48420637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bob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ian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6910888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carl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greg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09966528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carl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harry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0.9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59724353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carl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ian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40864167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dave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edwin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71714481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dave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fred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13507692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edwin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fred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60608602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greg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harry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07581569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greg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ian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9595909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ian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ian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00179520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F7894129-957A-A347-94BF-5B3291E80D46}"/>
                  </a:ext>
                </a:extLst>
              </p:cNvPr>
              <p:cNvSpPr/>
              <p:nvPr/>
            </p:nvSpPr>
            <p:spPr>
              <a:xfrm>
                <a:off x="6604506" y="21183180"/>
                <a:ext cx="3099695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800" i="1">
                        <a:latin typeface="Cambria Math" panose="02040503050406030204" pitchFamily="18" charset="0"/>
                      </a:rPr>
                      <m:t>t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𝑎𝑟𝑔𝑒𝑡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US" sz="2800" dirty="0"/>
                  <a:t>coauthor/2</a:t>
                </a:r>
              </a:p>
            </p:txBody>
          </p:sp>
        </mc:Choice>
        <mc:Fallback xmlns=""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F7894129-957A-A347-94BF-5B3291E80D4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4506" y="21183180"/>
                <a:ext cx="3099695" cy="523220"/>
              </a:xfrm>
              <a:prstGeom prst="rect">
                <a:avLst/>
              </a:prstGeom>
              <a:blipFill>
                <a:blip r:embed="rId7"/>
                <a:stretch>
                  <a:fillRect l="-408" t="-14634" r="-2857" b="-292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Rectangle 26">
            <a:extLst>
              <a:ext uri="{FF2B5EF4-FFF2-40B4-BE49-F238E27FC236}">
                <a16:creationId xmlns:a16="http://schemas.microsoft.com/office/drawing/2014/main" id="{E700B763-49DB-DB4B-96C6-D9D9AA449DD8}"/>
              </a:ext>
            </a:extLst>
          </p:cNvPr>
          <p:cNvSpPr/>
          <p:nvPr/>
        </p:nvSpPr>
        <p:spPr>
          <a:xfrm>
            <a:off x="2588834" y="20461838"/>
            <a:ext cx="17251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location/2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D2A187-024C-8149-8736-8A4C19A16BC0}"/>
              </a:ext>
            </a:extLst>
          </p:cNvPr>
          <p:cNvSpPr/>
          <p:nvPr/>
        </p:nvSpPr>
        <p:spPr>
          <a:xfrm>
            <a:off x="2698640" y="17487734"/>
            <a:ext cx="150554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author/2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E92A1C-4718-0748-8500-0A19E85C45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352072" y="27313908"/>
            <a:ext cx="2340000" cy="2340000"/>
          </a:xfrm>
          <a:prstGeom prst="rect">
            <a:avLst/>
          </a:prstGeom>
        </p:spPr>
      </p:pic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4F70E17D-1118-F841-B610-6F603B5019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731609"/>
              </p:ext>
            </p:extLst>
          </p:nvPr>
        </p:nvGraphicFramePr>
        <p:xfrm>
          <a:off x="1280160" y="15105902"/>
          <a:ext cx="4342500" cy="225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754">
                  <a:extLst>
                    <a:ext uri="{9D8B030D-6E8A-4147-A177-3AD203B41FA5}">
                      <a16:colId xmlns:a16="http://schemas.microsoft.com/office/drawing/2014/main" val="605144648"/>
                    </a:ext>
                  </a:extLst>
                </a:gridCol>
                <a:gridCol w="1798189">
                  <a:extLst>
                    <a:ext uri="{9D8B030D-6E8A-4147-A177-3AD203B41FA5}">
                      <a16:colId xmlns:a16="http://schemas.microsoft.com/office/drawing/2014/main" val="3100433205"/>
                    </a:ext>
                  </a:extLst>
                </a:gridCol>
                <a:gridCol w="837557">
                  <a:extLst>
                    <a:ext uri="{9D8B030D-6E8A-4147-A177-3AD203B41FA5}">
                      <a16:colId xmlns:a16="http://schemas.microsoft.com/office/drawing/2014/main" val="1743107200"/>
                    </a:ext>
                  </a:extLst>
                </a:gridCol>
              </a:tblGrid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researcher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paper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39501613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bob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plp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0.9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08753043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carl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plp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10764657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greg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plp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94548456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ian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db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0.9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88632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harry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db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48420637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3738DE09-968F-E443-8498-D80DA69923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118787"/>
              </p:ext>
            </p:extLst>
          </p:nvPr>
        </p:nvGraphicFramePr>
        <p:xfrm>
          <a:off x="1280160" y="18527084"/>
          <a:ext cx="4342500" cy="1876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754">
                  <a:extLst>
                    <a:ext uri="{9D8B030D-6E8A-4147-A177-3AD203B41FA5}">
                      <a16:colId xmlns:a16="http://schemas.microsoft.com/office/drawing/2014/main" val="605144648"/>
                    </a:ext>
                  </a:extLst>
                </a:gridCol>
                <a:gridCol w="1798189">
                  <a:extLst>
                    <a:ext uri="{9D8B030D-6E8A-4147-A177-3AD203B41FA5}">
                      <a16:colId xmlns:a16="http://schemas.microsoft.com/office/drawing/2014/main" val="3100433205"/>
                    </a:ext>
                  </a:extLst>
                </a:gridCol>
                <a:gridCol w="837557">
                  <a:extLst>
                    <a:ext uri="{9D8B030D-6E8A-4147-A177-3AD203B41FA5}">
                      <a16:colId xmlns:a16="http://schemas.microsoft.com/office/drawing/2014/main" val="1743107200"/>
                    </a:ext>
                  </a:extLst>
                </a:gridCol>
              </a:tblGrid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researcher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university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39501613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edwin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harvard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1.0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8753043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fred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harvard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0.9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764657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alice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mit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4548456"/>
                  </a:ext>
                </a:extLst>
              </a:tr>
              <a:tr h="3753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dave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mit</a:t>
                      </a:r>
                      <a:endParaRPr lang="en-US" sz="2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>
                          <a:effectLst/>
                        </a:rPr>
                        <a:t>0.7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8632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B05337A-6110-4045-A509-C3A730123E7F}"/>
                  </a:ext>
                </a:extLst>
              </p:cNvPr>
              <p:cNvSpPr txBox="1"/>
              <p:nvPr/>
            </p:nvSpPr>
            <p:spPr>
              <a:xfrm>
                <a:off x="11247073" y="12753106"/>
                <a:ext cx="9180000" cy="91604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square" rtlCol="0">
                <a:spAutoFit/>
              </a:bodyPr>
              <a:lstStyle/>
              <a:p>
                <a:endParaRPr lang="en-US" sz="1000" dirty="0">
                  <a:solidFill>
                    <a:schemeClr val="tx2"/>
                  </a:solidFill>
                </a:endParaRPr>
              </a:p>
              <a:p>
                <a:r>
                  <a:rPr lang="en-US" sz="3600" dirty="0">
                    <a:solidFill>
                      <a:schemeClr val="tx2"/>
                    </a:solidFill>
                  </a:rPr>
                  <a:t>Algorithm</a:t>
                </a:r>
                <a:br>
                  <a:rPr lang="en-US" sz="3200" dirty="0">
                    <a:solidFill>
                      <a:schemeClr val="tx2"/>
                    </a:solidFill>
                  </a:rPr>
                </a:br>
                <a:endParaRPr lang="en-US" sz="1800" dirty="0">
                  <a:solidFill>
                    <a:schemeClr val="tx2"/>
                  </a:solidFill>
                </a:endParaRPr>
              </a:p>
              <a:p>
                <a:pPr marL="514350" indent="-514350">
                  <a:lnSpc>
                    <a:spcPts val="4100"/>
                  </a:lnSpc>
                  <a:buFont typeface="+mj-lt"/>
                  <a:buAutoNum type="arabicPeriod"/>
                </a:pPr>
                <a:r>
                  <a:rPr lang="en-US" sz="2800" dirty="0"/>
                  <a:t>Get deterministic rules (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2800" dirty="0"/>
                  <a:t>) by running AMIE+ on the deteriministic part of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𝒟</m:t>
                    </m:r>
                  </m:oMath>
                </a14:m>
                <a:r>
                  <a:rPr lang="en-US" sz="2800" dirty="0"/>
                  <a:t> (ignoring the probabilities associated with tuples)</a:t>
                </a:r>
              </a:p>
              <a:p>
                <a:pPr marL="514350" indent="-514350">
                  <a:lnSpc>
                    <a:spcPts val="4100"/>
                  </a:lnSpc>
                  <a:buFont typeface="+mj-lt"/>
                  <a:buAutoNum type="arabicPeriod"/>
                </a:pPr>
                <a:r>
                  <a:rPr lang="en-US" sz="2800" dirty="0"/>
                  <a:t>To each rule in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2800" dirty="0"/>
                  <a:t>, add the classical probability of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h𝑒𝑎𝑑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𝑡𝑟𝑢𝑒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𝑏𝑜𝑑𝑦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𝑡𝑟𝑢𝑒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/>
                  <a:t> calculate on all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𝑡𝑎𝑟𝑔𝑒𝑡</m:t>
                    </m:r>
                  </m:oMath>
                </a14:m>
                <a:r>
                  <a:rPr lang="en-US" sz="2800" dirty="0"/>
                  <a:t> examples.</a:t>
                </a:r>
              </a:p>
              <a:p>
                <a:pPr marL="514350" indent="-514350">
                  <a:lnSpc>
                    <a:spcPts val="4100"/>
                  </a:lnSpc>
                  <a:buFont typeface="+mj-lt"/>
                  <a:buAutoNum type="arabicPeriod"/>
                </a:pPr>
                <a:r>
                  <a:rPr lang="en-US" sz="2800" dirty="0"/>
                  <a:t>Convert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2800" i="1" dirty="0"/>
                  <a:t> </a:t>
                </a:r>
                <a:r>
                  <a:rPr lang="en-US" sz="2800" dirty="0"/>
                  <a:t>to a single query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</m:oMath>
                </a14:m>
                <a:endParaRPr lang="en-US" sz="2800" i="1" dirty="0"/>
              </a:p>
              <a:p>
                <a:pPr marL="514350" indent="-514350">
                  <a:lnSpc>
                    <a:spcPts val="4100"/>
                  </a:lnSpc>
                  <a:buFont typeface="+mj-lt"/>
                  <a:buAutoNum type="arabicPeriod"/>
                </a:pPr>
                <a:r>
                  <a:rPr lang="en-US" sz="2800" dirty="0"/>
                  <a:t>Within Stochastic Gradient Descent’s loop:</a:t>
                </a:r>
              </a:p>
              <a:p>
                <a:pPr marL="1163638" lvl="1" indent="-571500">
                  <a:lnSpc>
                    <a:spcPts val="4100"/>
                  </a:lnSpc>
                  <a:buFont typeface="+mj-lt"/>
                  <a:buAutoNum type="alphaLcParenR"/>
                </a:pPr>
                <a:r>
                  <a:rPr lang="en-US" sz="2800" dirty="0"/>
                  <a:t>Randomly pick a </a:t>
                </a:r>
                <a:r>
                  <a:rPr lang="en-US" sz="2800" i="1" dirty="0"/>
                  <a:t>target</a:t>
                </a:r>
                <a:r>
                  <a:rPr lang="en-US" sz="2800" dirty="0"/>
                  <a:t> tuple </a:t>
                </a:r>
                <a14:m>
                  <m:oMath xmlns:m="http://schemas.openxmlformats.org/officeDocument/2006/math">
                    <m:d>
                      <m:dPr>
                        <m:begChr m:val="⟨"/>
                        <m:endChr m:val="⟩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from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endParaRPr lang="en-US" sz="2800" dirty="0"/>
              </a:p>
              <a:p>
                <a:pPr marL="1163638" lvl="1" indent="-571500">
                  <a:lnSpc>
                    <a:spcPts val="4100"/>
                  </a:lnSpc>
                  <a:buFont typeface="+mj-lt"/>
                  <a:buAutoNum type="alphaLcParenR"/>
                </a:pPr>
                <a:r>
                  <a:rPr lang="en-US" sz="2800" dirty="0"/>
                  <a:t>Get symbolic expression of</a:t>
                </a:r>
                <a:r>
                  <a:rPr lang="en-US" sz="2800" i="1" dirty="0"/>
                  <a:t>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over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𝒟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using Lifted Inference Engine of </a:t>
                </a:r>
                <a:r>
                  <a:rPr lang="en-US" sz="2800" i="1" dirty="0" err="1"/>
                  <a:t>SlimShot</a:t>
                </a:r>
                <a:endParaRPr lang="en-US" sz="2800" i="1" dirty="0"/>
              </a:p>
              <a:p>
                <a:pPr marL="1163638" lvl="1" indent="-571500">
                  <a:lnSpc>
                    <a:spcPts val="4100"/>
                  </a:lnSpc>
                  <a:buFont typeface="+mj-lt"/>
                  <a:buAutoNum type="alphaLcParenR"/>
                </a:pPr>
                <a:r>
                  <a:rPr lang="en-US" sz="2800" dirty="0"/>
                  <a:t>Calculate gradient of cross-entropy loss and update rule probabilities</a:t>
                </a:r>
              </a:p>
              <a:p>
                <a:pPr marL="514350" indent="-514350">
                  <a:lnSpc>
                    <a:spcPts val="4100"/>
                  </a:lnSpc>
                  <a:buFont typeface="+mj-lt"/>
                  <a:buAutoNum type="arabicPeriod"/>
                </a:pPr>
                <a:r>
                  <a:rPr lang="en-US" sz="2800" dirty="0"/>
                  <a:t>Remove all the rules from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US" sz="2800" dirty="0"/>
                  <a:t> with insignificant probabilities</a:t>
                </a:r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B05337A-6110-4045-A509-C3A730123E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47073" y="12753106"/>
                <a:ext cx="9180000" cy="9160456"/>
              </a:xfrm>
              <a:prstGeom prst="rect">
                <a:avLst/>
              </a:prstGeom>
              <a:blipFill>
                <a:blip r:embed="rId9"/>
                <a:stretch>
                  <a:fillRect l="-2058" r="-531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Picture 19">
            <a:extLst>
              <a:ext uri="{FF2B5EF4-FFF2-40B4-BE49-F238E27FC236}">
                <a16:creationId xmlns:a16="http://schemas.microsoft.com/office/drawing/2014/main" id="{44EE69DE-6DC6-F744-892A-6DF0E53F4D0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47073" y="27313908"/>
            <a:ext cx="2106000" cy="234000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4AB31A6B-5B3D-3C40-AA39-4A25361DFA21}"/>
              </a:ext>
            </a:extLst>
          </p:cNvPr>
          <p:cNvGrpSpPr/>
          <p:nvPr/>
        </p:nvGrpSpPr>
        <p:grpSpPr>
          <a:xfrm>
            <a:off x="17691072" y="27313908"/>
            <a:ext cx="2736001" cy="2340000"/>
            <a:chOff x="18266735" y="27209346"/>
            <a:chExt cx="2173895" cy="1834248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A7F93D9-8DC2-1E40-9FAD-1BF5EED934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48685"/>
            <a:stretch/>
          </p:blipFill>
          <p:spPr>
            <a:xfrm>
              <a:off x="18266736" y="28003126"/>
              <a:ext cx="2173894" cy="1040468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79270A8B-EBB3-3943-AB98-3A7F2554A6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r="50000"/>
            <a:stretch/>
          </p:blipFill>
          <p:spPr>
            <a:xfrm>
              <a:off x="18266735" y="27209346"/>
              <a:ext cx="2173894" cy="10702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Custom 15 karelblauw">
      <a:dk1>
        <a:srgbClr val="2F4D5D"/>
      </a:dk1>
      <a:lt1>
        <a:srgbClr val="FFFFFF"/>
      </a:lt1>
      <a:dk2>
        <a:srgbClr val="1D8DB0"/>
      </a:dk2>
      <a:lt2>
        <a:srgbClr val="E5EDF4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1515</TotalTime>
  <Words>209</Words>
  <Application>Microsoft Office PowerPoint</Application>
  <PresentationFormat>Custom</PresentationFormat>
  <Paragraphs>172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ＭＳ Ｐゴシック</vt:lpstr>
      <vt:lpstr>Arial</vt:lpstr>
      <vt:lpstr>Calibri</vt:lpstr>
      <vt:lpstr>Cambria Math</vt:lpstr>
      <vt:lpstr>Helvetica</vt:lpstr>
      <vt:lpstr>Office-thema</vt:lpstr>
      <vt:lpstr>Scalable Rule Learning in Probabilistic Knowledge Bases</vt:lpstr>
    </vt:vector>
  </TitlesOfParts>
  <Company>Altera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Admin</dc:creator>
  <cp:lastModifiedBy>Arcchit Jain</cp:lastModifiedBy>
  <cp:revision>117</cp:revision>
  <cp:lastPrinted>2019-05-06T12:56:11Z</cp:lastPrinted>
  <dcterms:created xsi:type="dcterms:W3CDTF">2009-09-14T08:42:38Z</dcterms:created>
  <dcterms:modified xsi:type="dcterms:W3CDTF">2019-05-14T07:19:58Z</dcterms:modified>
</cp:coreProperties>
</file>

<file path=docProps/thumbnail.jpeg>
</file>